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4" r:id="rId2"/>
    <p:sldId id="257" r:id="rId3"/>
    <p:sldId id="296" r:id="rId4"/>
    <p:sldId id="295" r:id="rId5"/>
    <p:sldId id="282" r:id="rId6"/>
    <p:sldId id="289" r:id="rId7"/>
    <p:sldId id="283" r:id="rId8"/>
    <p:sldId id="285" r:id="rId9"/>
    <p:sldId id="286" r:id="rId10"/>
    <p:sldId id="287" r:id="rId11"/>
    <p:sldId id="288" r:id="rId12"/>
    <p:sldId id="291" r:id="rId13"/>
    <p:sldId id="292" r:id="rId14"/>
    <p:sldId id="293" r:id="rId15"/>
    <p:sldId id="29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3208" autoAdjust="0"/>
  </p:normalViewPr>
  <p:slideViewPr>
    <p:cSldViewPr snapToGrid="0">
      <p:cViewPr varScale="1">
        <p:scale>
          <a:sx n="101" d="100"/>
          <a:sy n="101" d="100"/>
        </p:scale>
        <p:origin x="138" y="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730C3-B64B-417C-8FFA-D043E70DFA21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6E023-AFE6-4F86-9C71-FE77B345E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5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6E023-AFE6-4F86-9C71-FE77B345E3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34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6E023-AFE6-4F86-9C71-FE77B345E3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6E023-AFE6-4F86-9C71-FE77B345E3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82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6E023-AFE6-4F86-9C71-FE77B345E3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9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11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10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2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9837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60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75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50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80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4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31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685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3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2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99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19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5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2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81FCE78-B0C2-4661-80BB-B21D35E4AAC5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ECDEE14-01D5-43D5-BB26-E5605582D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1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matplotlib.org/3.1.0/gallery/color/named_colors.html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stackoverflow.com/questions/46717742/split-data-directory-into-training-and-test-directory-with-sub-directory-structu" TargetMode="External"/><Relationship Id="rId5" Type="http://schemas.openxmlformats.org/officeDocument/2006/relationships/hyperlink" Target="https://www.hackerearth.com/practice/machine-learning/challenges-winning-approach/deep-learning-challenge-two/tutorial/" TargetMode="External"/><Relationship Id="rId4" Type="http://schemas.openxmlformats.org/officeDocument/2006/relationships/hyperlink" Target="https://nihcc.app.box.com/v/ChestXray-NIHCC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CFDA1A-D7B3-4874-AB09-69798F8CC1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060CAE-15FD-4B40-9F09-941579DC02FD}"/>
              </a:ext>
            </a:extLst>
          </p:cNvPr>
          <p:cNvSpPr/>
          <p:nvPr/>
        </p:nvSpPr>
        <p:spPr>
          <a:xfrm>
            <a:off x="121298" y="130629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D381E-021D-4130-9947-BCC10C3CD9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Predicting LUNG DISEASE USING DEEP LEARNING</a:t>
            </a:r>
            <a:b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97BB72-9B81-46CA-ABBA-6B72840A4A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Odes Mullins</a:t>
            </a: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Regis University</a:t>
            </a: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MSDS 692 – Practicum I Project</a:t>
            </a:r>
          </a:p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Date: 03/08/2020</a:t>
            </a:r>
          </a:p>
          <a:p>
            <a:endParaRPr lang="en-US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8133BF0-E05B-430F-A112-B6BD546FF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43"/>
    </mc:Choice>
    <mc:Fallback xmlns="">
      <p:transition spd="slow" advTm="13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21298" y="139959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37681" y="488359"/>
            <a:ext cx="10684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Regression Models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Set Up and Execution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F66F1-1AC4-4454-A686-86AB68A4EC7D}"/>
              </a:ext>
            </a:extLst>
          </p:cNvPr>
          <p:cNvSpPr txBox="1"/>
          <p:nvPr/>
        </p:nvSpPr>
        <p:spPr>
          <a:xfrm>
            <a:off x="764864" y="1657325"/>
            <a:ext cx="10684042" cy="262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10 regression models with deep learning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Used </a:t>
            </a:r>
            <a:r>
              <a:rPr lang="en-US" sz="2400" dirty="0" err="1">
                <a:solidFill>
                  <a:schemeClr val="bg1"/>
                </a:solidFill>
                <a:latin typeface="Garamond" panose="02020404030301010803" pitchFamily="18" charset="0"/>
              </a:rPr>
              <a:t>set.seed</a:t>
            </a: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(42) for repeatable results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Resized images to same size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Categorical used for 6 classifications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Models adjusted for best results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77680FD-E71F-4646-BCEF-7D9840CA34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9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43"/>
    </mc:Choice>
    <mc:Fallback xmlns="">
      <p:transition spd="slow" advTm="43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31212" y="129462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65673" y="488359"/>
            <a:ext cx="10684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Regression Models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Training, Validation, &amp; Testing Accuracy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C381C-52A8-498E-B35B-DEA75A6AA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4" y="2052928"/>
            <a:ext cx="2222740" cy="16204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A72D2-B42F-46C0-AA18-D87C55FCC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467" y="2056040"/>
            <a:ext cx="2158774" cy="1628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EBFCF4-B747-4F95-857F-1E82F9A45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3846" y="2057126"/>
            <a:ext cx="2144290" cy="1632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83B74D-F6D6-40B0-B5BF-78136506C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8696" y="2056233"/>
            <a:ext cx="2172814" cy="1620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2530CB-3D7B-4B90-A8B5-8A5BADD0B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4968" y="2056040"/>
            <a:ext cx="2145898" cy="1620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CFD3D-8F23-4590-AA2F-09D2E5D9EA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688" y="4150860"/>
            <a:ext cx="2229239" cy="1621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A80D4-DA91-4A29-8456-E6D4B8BED9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9618" y="4155233"/>
            <a:ext cx="2154205" cy="16209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8A9325-8536-4E17-AF56-06630BA14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3845" y="4152901"/>
            <a:ext cx="2154205" cy="16216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CED47E-2A25-4927-B23C-7B52F12B08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3699" y="4150860"/>
            <a:ext cx="2120868" cy="1618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DEEC57-866B-45F2-864F-5D2DB4EE88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4783" y="4155427"/>
            <a:ext cx="2170836" cy="16200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7F8936-F1CD-4FAE-8FCA-22907A48AD44}"/>
              </a:ext>
            </a:extLst>
          </p:cNvPr>
          <p:cNvSpPr txBox="1"/>
          <p:nvPr/>
        </p:nvSpPr>
        <p:spPr>
          <a:xfrm>
            <a:off x="858172" y="1592012"/>
            <a:ext cx="1068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     Model 1                Model 2                Model 3                Model 4                Model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D8B31-6E6F-48F3-993C-52B10AA94D16}"/>
              </a:ext>
            </a:extLst>
          </p:cNvPr>
          <p:cNvSpPr txBox="1"/>
          <p:nvPr/>
        </p:nvSpPr>
        <p:spPr>
          <a:xfrm>
            <a:off x="851952" y="3694509"/>
            <a:ext cx="10684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    Model 6                  Model 7               Model 8                Model 9              Model 10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94B516A-CB08-4282-B7A8-983E31F9ED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65"/>
    </mc:Choice>
    <mc:Fallback xmlns="">
      <p:transition spd="slow" advTm="40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30629" y="130628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65673" y="488359"/>
            <a:ext cx="10684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Regression Models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Deep Learning Models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EE1AF-2271-4E93-9335-AE58FD074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782" y="1604946"/>
            <a:ext cx="7988948" cy="4840465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D0A5AE38-2AA6-4169-9F59-39D5C9A299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4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96"/>
    </mc:Choice>
    <mc:Fallback xmlns="">
      <p:transition spd="slow" advTm="53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21298" y="139959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37681" y="488359"/>
            <a:ext cx="1068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Possible Future Projects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F66F1-1AC4-4454-A686-86AB68A4EC7D}"/>
              </a:ext>
            </a:extLst>
          </p:cNvPr>
          <p:cNvSpPr txBox="1"/>
          <p:nvPr/>
        </p:nvSpPr>
        <p:spPr>
          <a:xfrm>
            <a:off x="755533" y="2123856"/>
            <a:ext cx="10684042" cy="1567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Use two or three categories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Use categories with multiple classifications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Similar number of category images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0218E58-C5EE-4F40-97F0-7752120B69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98"/>
    </mc:Choice>
    <mc:Fallback xmlns="">
      <p:transition spd="slow" advTm="46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21298" y="139959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37681" y="488359"/>
            <a:ext cx="1068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F66F1-1AC4-4454-A686-86AB68A4EC7D}"/>
              </a:ext>
            </a:extLst>
          </p:cNvPr>
          <p:cNvSpPr txBox="1"/>
          <p:nvPr/>
        </p:nvSpPr>
        <p:spPr>
          <a:xfrm>
            <a:off x="755533" y="2123856"/>
            <a:ext cx="10684042" cy="262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Ran multiple Deep Learning Models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Only VGG16 above 50% accuracy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Utilized tools from prior classes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Category count differences maybe factor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Pre-trained networks are useful tools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72FF6E1-1AB0-440F-A1F6-94276BF511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99"/>
    </mc:Choice>
    <mc:Fallback xmlns="">
      <p:transition spd="slow" advTm="66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49289" y="121298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37681" y="488359"/>
            <a:ext cx="1068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F66F1-1AC4-4454-A686-86AB68A4EC7D}"/>
              </a:ext>
            </a:extLst>
          </p:cNvPr>
          <p:cNvSpPr txBox="1"/>
          <p:nvPr/>
        </p:nvSpPr>
        <p:spPr>
          <a:xfrm>
            <a:off x="755533" y="2123856"/>
            <a:ext cx="10684042" cy="2892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https://nihcc.app.box.com/v/ChestXray-NIHCC</a:t>
            </a:r>
            <a:endParaRPr lang="en-US" sz="2400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https://www.hackerearth.com/practice/machine-learning/challenges-winning-approach/deep-learning-challenge-two/tutorial/</a:t>
            </a:r>
            <a:endParaRPr lang="en-US" sz="2400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https://stackoverflow.com/questions/46717742/split-data-directory-into-training-and-test-directory-with-sub-directory-structu</a:t>
            </a:r>
            <a:endParaRPr lang="en-US" sz="2400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10000"/>
              </a:lnSpc>
              <a:spcBef>
                <a:spcPts val="1000"/>
              </a:spcBef>
            </a:pP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https://matplotlib.org/3.1.0/gallery/color/named_colors.html</a:t>
            </a:r>
            <a:endParaRPr lang="en-US" sz="2400" u="sng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4DD1C7E4-8C7C-4713-92DA-0291E1DB7E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4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6"/>
    </mc:Choice>
    <mc:Fallback xmlns="">
      <p:transition spd="slow" advTm="11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21298" y="130629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55778" y="1085518"/>
            <a:ext cx="1070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Garamond" panose="02020404030301010803" pitchFamily="18" charset="0"/>
              </a:rPr>
              <a:t>INTRODUCTION</a:t>
            </a:r>
            <a:endParaRPr lang="en-US" sz="28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F66F1-1AC4-4454-A686-86AB68A4EC7D}"/>
              </a:ext>
            </a:extLst>
          </p:cNvPr>
          <p:cNvSpPr txBox="1"/>
          <p:nvPr/>
        </p:nvSpPr>
        <p:spPr>
          <a:xfrm>
            <a:off x="848841" y="1825277"/>
            <a:ext cx="10684042" cy="262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Goal to predict Lung Disease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Use National Institute of Health (NIH) Dataset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Use Deep Learning for Predictions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Six Categories Predicted from X-rays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bg1"/>
                </a:solidFill>
                <a:latin typeface="Garamond" panose="02020404030301010803" pitchFamily="18" charset="0"/>
              </a:rPr>
              <a:t>Jupyter</a:t>
            </a: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 Notebook in Google </a:t>
            </a:r>
            <a:r>
              <a:rPr lang="en-US" sz="2400" dirty="0" err="1">
                <a:solidFill>
                  <a:schemeClr val="bg1"/>
                </a:solidFill>
                <a:latin typeface="Garamond" panose="02020404030301010803" pitchFamily="18" charset="0"/>
              </a:rPr>
              <a:t>Colab</a:t>
            </a: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 Used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FBBCC082-AAFA-4F79-9A53-53456161A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0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75"/>
    </mc:Choice>
    <mc:Fallback xmlns="">
      <p:transition spd="slow" advTm="53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21298" y="130629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09690" y="488359"/>
            <a:ext cx="10684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Data Collection and Cleaning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Extraction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F66F1-1AC4-4454-A686-86AB68A4EC7D}"/>
              </a:ext>
            </a:extLst>
          </p:cNvPr>
          <p:cNvSpPr txBox="1"/>
          <p:nvPr/>
        </p:nvSpPr>
        <p:spPr>
          <a:xfrm>
            <a:off x="774196" y="1741301"/>
            <a:ext cx="10684042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NIH Clinical Center Website Source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Downloaded X-ray Images Zipped Files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Used 7-Zip to Unzip Files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Downloaded Companion csv File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Selected 6 Categories for Deep Learning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6980D77-1CF6-4E8E-9AAD-7507B09D5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7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903"/>
    </mc:Choice>
    <mc:Fallback xmlns="">
      <p:transition spd="slow" advTm="65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21298" y="130629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09690" y="488359"/>
            <a:ext cx="10684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Data Collection and Cleaning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Data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F66F1-1AC4-4454-A686-86AB68A4EC7D}"/>
              </a:ext>
            </a:extLst>
          </p:cNvPr>
          <p:cNvSpPr txBox="1"/>
          <p:nvPr/>
        </p:nvSpPr>
        <p:spPr>
          <a:xfrm>
            <a:off x="774196" y="1741301"/>
            <a:ext cx="10684042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New csv File for 6 Categories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Extracted Images for 6 Categories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Removed Rows for Missing Images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Split Into Train, Validation, &amp; Test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Loaded Data to Google </a:t>
            </a:r>
            <a:r>
              <a:rPr lang="en-US" sz="2400" dirty="0" err="1">
                <a:solidFill>
                  <a:schemeClr val="bg1"/>
                </a:solidFill>
                <a:latin typeface="Garamond" panose="02020404030301010803" pitchFamily="18" charset="0"/>
              </a:rPr>
              <a:t>Colab</a:t>
            </a:r>
            <a:endParaRPr lang="en-US" sz="24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EA1C35-A987-4BCE-9D9E-FE9709917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21"/>
    </mc:Choice>
    <mc:Fallback xmlns="">
      <p:transition spd="slow" advTm="58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67951" y="121298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37681" y="488359"/>
            <a:ext cx="10684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Exploratory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F66F1-1AC4-4454-A686-86AB68A4EC7D}"/>
              </a:ext>
            </a:extLst>
          </p:cNvPr>
          <p:cNvSpPr txBox="1"/>
          <p:nvPr/>
        </p:nvSpPr>
        <p:spPr>
          <a:xfrm>
            <a:off x="746203" y="1983897"/>
            <a:ext cx="1068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Image Index &amp; Finding Labels Needed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Some Columns Had Interesting Information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Garamond" panose="02020404030301010803" pitchFamily="18" charset="0"/>
              </a:rPr>
              <a:t>Image Size Columns Not Needed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E539CB7-2CEA-46AA-A765-499D1C831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63"/>
    </mc:Choice>
    <mc:Fallback xmlns="">
      <p:transition spd="slow" advTm="54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21298" y="121298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37681" y="488359"/>
            <a:ext cx="10684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Exploratory Data Analysis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Diagnosis Counts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5CA14-5701-47C3-9AC6-12AC81D372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60442" y="1586203"/>
            <a:ext cx="6074228" cy="4702629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0C64673-A498-4C3F-AC0D-89DA730FFF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4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62"/>
    </mc:Choice>
    <mc:Fallback xmlns="">
      <p:transition spd="slow" advTm="22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21298" y="93306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37681" y="488359"/>
            <a:ext cx="10684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Exploratory Data Analysis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Age Distribution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717E72-0DED-4A11-A718-1BA5FD285C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799184" y="1744824"/>
            <a:ext cx="6848669" cy="4581332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B400B0F-82E9-4E1B-81C8-D7F2BAE21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46"/>
    </mc:Choice>
    <mc:Fallback xmlns="">
      <p:transition spd="slow" advTm="23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149290" y="102637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75003" y="525682"/>
            <a:ext cx="10684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Exploratory Data Analysis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Diagnosis Count by Gender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650583-DA43-43C2-B821-C152B9AC15A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21901" y="1987420"/>
            <a:ext cx="6988629" cy="424542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455169E-7CB9-491E-A8B8-E848AC7F72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5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81"/>
    </mc:Choice>
    <mc:Fallback xmlns="">
      <p:transition spd="slow" advTm="15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0E326D-E9EE-4A19-AF7A-219D484787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FECF6-A13E-4256-8666-D8A8E6BD185D}"/>
              </a:ext>
            </a:extLst>
          </p:cNvPr>
          <p:cNvSpPr/>
          <p:nvPr/>
        </p:nvSpPr>
        <p:spPr>
          <a:xfrm>
            <a:off x="258147" y="149289"/>
            <a:ext cx="11933853" cy="659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4AD4D-2BF8-4B65-9DC2-42C2BA5EDE4B}"/>
              </a:ext>
            </a:extLst>
          </p:cNvPr>
          <p:cNvSpPr txBox="1"/>
          <p:nvPr/>
        </p:nvSpPr>
        <p:spPr>
          <a:xfrm>
            <a:off x="737681" y="488359"/>
            <a:ext cx="10684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Garamond" panose="02020404030301010803" pitchFamily="18" charset="0"/>
              </a:rPr>
              <a:t>Exploratory Data Analysis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Garamond" panose="02020404030301010803" pitchFamily="18" charset="0"/>
              </a:rPr>
              <a:t>Diagnosis Age Distribution by Gender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3AF76A-CD56-4788-857B-98EB85AE545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47257" y="1922106"/>
            <a:ext cx="7240555" cy="434806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6BB3B6D-FF7D-4023-8149-3CB07BB8CD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05"/>
    </mc:Choice>
    <mc:Fallback xmlns="">
      <p:transition spd="slow" advTm="25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Custom 7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FF0000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11130</TotalTime>
  <Words>342</Words>
  <Application>Microsoft Office PowerPoint</Application>
  <PresentationFormat>Widescreen</PresentationFormat>
  <Paragraphs>69</Paragraphs>
  <Slides>15</Slides>
  <Notes>4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Garamond</vt:lpstr>
      <vt:lpstr>Tw Cen MT</vt:lpstr>
      <vt:lpstr>Wingdings</vt:lpstr>
      <vt:lpstr>Droplet</vt:lpstr>
      <vt:lpstr>Predicting LUNG DISEASE USING DEEP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Government Regulations</dc:title>
  <dc:creator>Mullins, Odes D</dc:creator>
  <cp:lastModifiedBy>Mullins, Odes D</cp:lastModifiedBy>
  <cp:revision>262</cp:revision>
  <dcterms:created xsi:type="dcterms:W3CDTF">2018-09-20T00:08:44Z</dcterms:created>
  <dcterms:modified xsi:type="dcterms:W3CDTF">2020-03-09T05:28:48Z</dcterms:modified>
</cp:coreProperties>
</file>